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5"/>
  </p:notesMasterIdLst>
  <p:sldIdLst>
    <p:sldId id="257" r:id="rId2"/>
    <p:sldId id="259" r:id="rId3"/>
    <p:sldId id="260" r:id="rId4"/>
    <p:sldId id="269" r:id="rId5"/>
    <p:sldId id="270" r:id="rId6"/>
    <p:sldId id="273" r:id="rId7"/>
    <p:sldId id="261" r:id="rId8"/>
    <p:sldId id="274" r:id="rId9"/>
    <p:sldId id="267" r:id="rId10"/>
    <p:sldId id="264" r:id="rId11"/>
    <p:sldId id="265" r:id="rId12"/>
    <p:sldId id="268" r:id="rId13"/>
    <p:sldId id="272" r:id="rId14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828"/>
    <p:restoredTop sz="93886" autoAdjust="0"/>
  </p:normalViewPr>
  <p:slideViewPr>
    <p:cSldViewPr>
      <p:cViewPr varScale="1">
        <p:scale>
          <a:sx n="83" d="100"/>
          <a:sy n="83" d="100"/>
        </p:scale>
        <p:origin x="-136" y="-5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9" d="100"/>
          <a:sy n="139" d="100"/>
        </p:scale>
        <p:origin x="176" y="22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9C6E2-FD8F-CA46-9AE4-6A06BA6EC056}" type="datetimeFigureOut">
              <a:rPr lang="fr-FR" smtClean="0"/>
              <a:pPr/>
              <a:t>6/05/19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0D8F0-CE32-9944-B9F9-6C38E6EFE0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25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* Départements des Alpes de Hautes-Provence, des Hautes-Alpes, des Alpes-Maritimes, des Bouches-du-Rhône, du Var, du Vaucluse. Assistance Publique Hôpitaux de Marseille (APHM) ; Réseau Méditerranée ; Agence Régionale des Missions Locales (ARML) ; Centre Régional d’Information Jeunesse (CRIJPACA) ; Comité régional de lutte contre le VIH (COREVIH), Comité régional d’éducation pour la santé (CRES) ; les Services inter universitaires de médecine préventive et de promotion de la santé des Universités Aix-Marseille, Toulon et Nice (SIUMPPS), Direction des Services départementaux de l’éducation nationale (DSDEN) des académies de Aix-Marseille et de Nice.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0D8F0-CE32-9944-B9F9-6C38E6EFE00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807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CB1EC25B-E824-5443-9176-715A3653E2E2}"/>
              </a:ext>
            </a:extLst>
          </p:cNvPr>
          <p:cNvSpPr/>
          <p:nvPr userDrawn="1"/>
        </p:nvSpPr>
        <p:spPr>
          <a:xfrm>
            <a:off x="0" y="0"/>
            <a:ext cx="12193270" cy="3492500"/>
          </a:xfrm>
          <a:custGeom>
            <a:avLst/>
            <a:gdLst/>
            <a:ahLst/>
            <a:cxnLst/>
            <a:rect l="l" t="t" r="r" b="b"/>
            <a:pathLst>
              <a:path w="12193270" h="3492500">
                <a:moveTo>
                  <a:pt x="0" y="3492004"/>
                </a:moveTo>
                <a:lnTo>
                  <a:pt x="12193206" y="3492004"/>
                </a:lnTo>
                <a:lnTo>
                  <a:pt x="12193206" y="0"/>
                </a:lnTo>
                <a:lnTo>
                  <a:pt x="0" y="0"/>
                </a:lnTo>
                <a:lnTo>
                  <a:pt x="0" y="3492004"/>
                </a:lnTo>
                <a:close/>
              </a:path>
            </a:pathLst>
          </a:custGeom>
          <a:solidFill>
            <a:srgbClr val="8CF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1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92A42272-3A1B-6F4E-918E-D5F257F86389}"/>
              </a:ext>
            </a:extLst>
          </p:cNvPr>
          <p:cNvSpPr/>
          <p:nvPr userDrawn="1"/>
        </p:nvSpPr>
        <p:spPr>
          <a:xfrm>
            <a:off x="0" y="3492004"/>
            <a:ext cx="12193270" cy="3366135"/>
          </a:xfrm>
          <a:custGeom>
            <a:avLst/>
            <a:gdLst/>
            <a:ahLst/>
            <a:cxnLst/>
            <a:rect l="l" t="t" r="r" b="b"/>
            <a:pathLst>
              <a:path w="12193270" h="3366134">
                <a:moveTo>
                  <a:pt x="0" y="3365995"/>
                </a:moveTo>
                <a:lnTo>
                  <a:pt x="12193206" y="3365995"/>
                </a:lnTo>
                <a:lnTo>
                  <a:pt x="12193206" y="0"/>
                </a:lnTo>
                <a:lnTo>
                  <a:pt x="0" y="0"/>
                </a:lnTo>
                <a:lnTo>
                  <a:pt x="0" y="3365995"/>
                </a:lnTo>
                <a:close/>
              </a:path>
            </a:pathLst>
          </a:custGeom>
          <a:solidFill>
            <a:srgbClr val="B22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6/05/19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Roboto-Black"/>
                <a:cs typeface="Robo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6/05/19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sp>
        <p:nvSpPr>
          <p:cNvPr id="7" name="bk object 1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4A3A2C6-E554-2346-A187-C1262888F1FE}"/>
              </a:ext>
            </a:extLst>
          </p:cNvPr>
          <p:cNvSpPr/>
          <p:nvPr userDrawn="1"/>
        </p:nvSpPr>
        <p:spPr>
          <a:xfrm>
            <a:off x="0" y="0"/>
            <a:ext cx="12193270" cy="762000"/>
          </a:xfrm>
          <a:custGeom>
            <a:avLst/>
            <a:gdLst/>
            <a:ahLst/>
            <a:cxnLst/>
            <a:rect l="l" t="t" r="r" b="b"/>
            <a:pathLst>
              <a:path w="12193270" h="3492500">
                <a:moveTo>
                  <a:pt x="0" y="3492004"/>
                </a:moveTo>
                <a:lnTo>
                  <a:pt x="12193206" y="3492004"/>
                </a:lnTo>
                <a:lnTo>
                  <a:pt x="12193206" y="0"/>
                </a:lnTo>
                <a:lnTo>
                  <a:pt x="0" y="0"/>
                </a:lnTo>
                <a:lnTo>
                  <a:pt x="0" y="3492004"/>
                </a:lnTo>
                <a:close/>
              </a:path>
            </a:pathLst>
          </a:custGeom>
          <a:solidFill>
            <a:srgbClr val="8CF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6E5270C0-E05C-7144-80D1-5C2DD2533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81000" y="46234"/>
            <a:ext cx="4429911" cy="6695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40E0F90C-A95A-2B46-AA8E-9579177272D4}"/>
              </a:ext>
            </a:extLst>
          </p:cNvPr>
          <p:cNvSpPr/>
          <p:nvPr userDrawn="1"/>
        </p:nvSpPr>
        <p:spPr>
          <a:xfrm>
            <a:off x="0" y="0"/>
            <a:ext cx="5652135" cy="6858000"/>
          </a:xfrm>
          <a:custGeom>
            <a:avLst/>
            <a:gdLst/>
            <a:ahLst/>
            <a:cxnLst/>
            <a:rect l="l" t="t" r="r" b="b"/>
            <a:pathLst>
              <a:path w="5652135" h="6858000">
                <a:moveTo>
                  <a:pt x="0" y="6858000"/>
                </a:moveTo>
                <a:lnTo>
                  <a:pt x="5651995" y="6858000"/>
                </a:lnTo>
                <a:lnTo>
                  <a:pt x="565199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CF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k object 1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C7C3B334-AA2D-0147-A894-A569BB4872AE}"/>
              </a:ext>
            </a:extLst>
          </p:cNvPr>
          <p:cNvSpPr/>
          <p:nvPr userDrawn="1"/>
        </p:nvSpPr>
        <p:spPr>
          <a:xfrm>
            <a:off x="5651995" y="0"/>
            <a:ext cx="6541770" cy="6858000"/>
          </a:xfrm>
          <a:custGeom>
            <a:avLst/>
            <a:gdLst/>
            <a:ahLst/>
            <a:cxnLst/>
            <a:rect l="l" t="t" r="r" b="b"/>
            <a:pathLst>
              <a:path w="6541770" h="6858000">
                <a:moveTo>
                  <a:pt x="0" y="6858000"/>
                </a:moveTo>
                <a:lnTo>
                  <a:pt x="6541211" y="6858000"/>
                </a:lnTo>
                <a:lnTo>
                  <a:pt x="6541211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46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Roboto-Black"/>
                <a:cs typeface="Robo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6/05/19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10" name="Image 9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8EFEABEF-FE26-0249-B1F2-44FDAB2CB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81000" y="46234"/>
            <a:ext cx="4429911" cy="6695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Roboto-Black"/>
                <a:cs typeface="Robo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6/05/19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6/05/19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4213" y="3861218"/>
            <a:ext cx="5829922" cy="1524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Roboto-Black"/>
                <a:cs typeface="Robo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6/05/19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arlons-sexualites.fr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lons-sexualites.fr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lons-sexualites.fr/" TargetMode="Externa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lons-sexualites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8C5653D-0FF8-4F43-BA8B-3D3CD325F2E9}"/>
              </a:ext>
            </a:extLst>
          </p:cNvPr>
          <p:cNvSpPr txBox="1">
            <a:spLocks/>
          </p:cNvSpPr>
          <p:nvPr/>
        </p:nvSpPr>
        <p:spPr>
          <a:xfrm>
            <a:off x="2887275" y="4343400"/>
            <a:ext cx="5037525" cy="16845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Roboto-Black"/>
                <a:ea typeface="+mj-ea"/>
                <a:cs typeface="Roboto-Black"/>
              </a:defRPr>
            </a:lvl1pPr>
          </a:lstStyle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lang="fr-FR" sz="3600" kern="0" spc="-40" dirty="0"/>
              <a:t>Tu </a:t>
            </a:r>
            <a:r>
              <a:rPr lang="fr-FR" sz="3600" kern="0" spc="10" dirty="0"/>
              <a:t>as des questions sur la </a:t>
            </a:r>
            <a:r>
              <a:rPr lang="fr-FR" sz="3600" kern="0" spc="5" dirty="0"/>
              <a:t>sexualité</a:t>
            </a:r>
            <a:r>
              <a:rPr lang="fr-FR" sz="3600" kern="0" spc="-30" dirty="0"/>
              <a:t> </a:t>
            </a:r>
            <a:r>
              <a:rPr lang="fr-FR" sz="3600" kern="0" spc="10" dirty="0"/>
              <a:t>?</a:t>
            </a:r>
          </a:p>
          <a:p>
            <a:pPr marL="12700">
              <a:spcBef>
                <a:spcPts val="35"/>
              </a:spcBef>
            </a:pPr>
            <a:r>
              <a:rPr lang="fr-FR" sz="3600" kern="0" spc="10" dirty="0"/>
              <a:t>Et </a:t>
            </a:r>
            <a:r>
              <a:rPr lang="fr-FR" sz="3600" kern="0" spc="5" dirty="0"/>
              <a:t>si </a:t>
            </a:r>
            <a:r>
              <a:rPr lang="fr-FR" sz="3600" kern="0" spc="10" dirty="0"/>
              <a:t>on en parlait…</a:t>
            </a:r>
            <a:r>
              <a:rPr lang="fr-FR" sz="3600" kern="0" spc="-60" dirty="0"/>
              <a:t> </a:t>
            </a:r>
            <a:r>
              <a:rPr lang="fr-FR" sz="3600" kern="0" spc="10" dirty="0"/>
              <a:t>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24CD95-4FE1-CC4C-B93C-36C5D1F9D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24778" y="1322615"/>
            <a:ext cx="7142445" cy="1079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9E9D0C03-FBFD-8045-BE1E-C541A95A8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17486" y="2755900"/>
            <a:ext cx="1346200" cy="1346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EBCDB97C-C511-9848-89F4-BECE256FE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21362" y="2755900"/>
            <a:ext cx="1346200" cy="1346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ECAE05D6-05D3-CE41-B126-FBCF860C3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19424" y="2755900"/>
            <a:ext cx="1346200" cy="1346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A34D372B-DCF0-E34A-A5D7-90FFA1BFB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23300" y="2755900"/>
            <a:ext cx="1346200" cy="13462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9234B0D-1E12-4ED8-BAA6-B194D18EA46A}"/>
              </a:ext>
            </a:extLst>
          </p:cNvPr>
          <p:cNvSpPr txBox="1"/>
          <p:nvPr/>
        </p:nvSpPr>
        <p:spPr>
          <a:xfrm>
            <a:off x="2833048" y="6172200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Roboto"/>
              </a:rPr>
              <a:t>Présentation </a:t>
            </a:r>
            <a:r>
              <a:rPr lang="fr-FR" dirty="0" smtClean="0">
                <a:solidFill>
                  <a:schemeClr val="bg1"/>
                </a:solidFill>
                <a:latin typeface="Roboto"/>
              </a:rPr>
              <a:t>à destination des </a:t>
            </a:r>
            <a:r>
              <a:rPr lang="fr-FR" dirty="0" err="1">
                <a:solidFill>
                  <a:schemeClr val="bg1"/>
                </a:solidFill>
                <a:latin typeface="Roboto"/>
                <a:cs typeface="Segoe UI" panose="020B0502040204020203" pitchFamily="34" charset="0"/>
              </a:rPr>
              <a:t>professionnel·le·s</a:t>
            </a:r>
            <a:r>
              <a:rPr lang="fr-FR" dirty="0">
                <a:solidFill>
                  <a:schemeClr val="bg1"/>
                </a:solidFill>
                <a:latin typeface="Roboto"/>
                <a:cs typeface="Segoe UI" panose="020B0502040204020203" pitchFamily="34" charset="0"/>
              </a:rPr>
              <a:t> </a:t>
            </a:r>
            <a:endParaRPr lang="fr-FR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453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6913E153-C8D8-4A63-94DD-658E996B18BE}"/>
              </a:ext>
            </a:extLst>
          </p:cNvPr>
          <p:cNvSpPr/>
          <p:nvPr/>
        </p:nvSpPr>
        <p:spPr>
          <a:xfrm>
            <a:off x="533400" y="1280160"/>
            <a:ext cx="449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 site oriente les jeunes de la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région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:</a:t>
            </a:r>
          </a:p>
          <a:p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En proposant un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réseau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large de </a:t>
            </a:r>
            <a:r>
              <a:rPr lang="fr-FR" b="1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professionnel·le·s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: centres de dépistage, centres de planification, </a:t>
            </a:r>
            <a:r>
              <a:rPr lang="fr-FR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professionnel·le·s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de santé libéraux, médecins, gynécologues, sages-femmes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,…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éseau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 proximité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construit par les écoutantes du Numéro vert IVG contraception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sexualités depuis de nombreuses années.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En permettant de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se localiser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et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trouver facilement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le/la </a:t>
            </a:r>
            <a:r>
              <a:rPr lang="fr-FR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professionnel·le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 sur l’ensemble du territoire où qu’on se trouve.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FC6BB26-B141-449A-9E1D-5565C3C96E39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8" t="12817" r="-412" b="14238"/>
          <a:stretch/>
        </p:blipFill>
        <p:spPr>
          <a:xfrm>
            <a:off x="7162801" y="1033502"/>
            <a:ext cx="3429000" cy="499122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977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9E85F305-51C5-44E5-902C-778615F8735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64" r="11123"/>
          <a:stretch/>
        </p:blipFill>
        <p:spPr>
          <a:xfrm>
            <a:off x="2104727" y="2014902"/>
            <a:ext cx="7953673" cy="4157298"/>
          </a:xfrm>
          <a:prstGeom prst="rect">
            <a:avLst/>
          </a:prstGeom>
          <a:ln>
            <a:solidFill>
              <a:srgbClr val="66FFCC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B730C32-512B-424C-96EB-946585FA3749}"/>
              </a:ext>
            </a:extLst>
          </p:cNvPr>
          <p:cNvSpPr/>
          <p:nvPr/>
        </p:nvSpPr>
        <p:spPr>
          <a:xfrm>
            <a:off x="1295400" y="1128598"/>
            <a:ext cx="9424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 site propose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4 modalités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d’échange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avec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les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écoutantes du Numéro vert 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IVG-contraception-sexualités.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811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5B28E180-85AB-4A2F-9E38-CC36964A09AD}"/>
              </a:ext>
            </a:extLst>
          </p:cNvPr>
          <p:cNvSpPr/>
          <p:nvPr/>
        </p:nvSpPr>
        <p:spPr>
          <a:xfrm>
            <a:off x="2209800" y="1254204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Une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rubrique dédiée aux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droits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4375" t="25543" r="16875" b="12204"/>
          <a:stretch/>
        </p:blipFill>
        <p:spPr>
          <a:xfrm>
            <a:off x="1790700" y="1828800"/>
            <a:ext cx="8382000" cy="4267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400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10081F0-FD2E-4C00-98C4-E1A8B0DB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BB46E7C3-2098-4CDC-B2C2-4E2FED016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900" y="1167627"/>
            <a:ext cx="4792500" cy="1661993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Toute l’actualité du site à suivre sur : </a:t>
            </a:r>
          </a:p>
          <a:p>
            <a:endParaRPr lang="fr-FR" b="1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        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Parlons Sexualités</a:t>
            </a:r>
          </a:p>
          <a:p>
            <a:pPr algn="ctr"/>
            <a:endParaRPr lang="fr-FR" b="1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         </a:t>
            </a:r>
            <a:r>
              <a:rPr lang="fr-FR" b="1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parlons_sexualites</a:t>
            </a:r>
            <a:endParaRPr lang="fr-FR" b="1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BD4AEFFA-9F2D-4C9E-AB8D-5CEC93CFF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18349" y="3200400"/>
            <a:ext cx="6761649" cy="30352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95B3BA53-30F3-4D3B-90D7-8BAF1547B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66448" y="2217900"/>
            <a:ext cx="525300" cy="5253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B4F3F71-67A5-47A9-B6F1-CA951FFA5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60900" y="1600200"/>
            <a:ext cx="525300" cy="5253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336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139902DF-E4E6-244A-AE2E-FDAA5AF572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570" y="838200"/>
            <a:ext cx="4699230" cy="7886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lang="fr-FR" sz="2500" dirty="0" smtClean="0">
                <a:solidFill>
                  <a:schemeClr val="bg2"/>
                </a:solidFill>
              </a:rPr>
              <a:t>Un kit d’information sur le site </a:t>
            </a:r>
            <a:r>
              <a:rPr lang="fr-FR" sz="2500" dirty="0" smtClean="0">
                <a:solidFill>
                  <a:schemeClr val="bg2"/>
                </a:solidFill>
                <a:hlinkClick r:id="rId2"/>
              </a:rPr>
              <a:t>www.parlons-sexualites.fr</a:t>
            </a:r>
            <a:endParaRPr sz="2500" dirty="0">
              <a:solidFill>
                <a:schemeClr val="bg2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62668DC-2C34-A345-A27D-856680CBA3D7}"/>
              </a:ext>
            </a:extLst>
          </p:cNvPr>
          <p:cNvSpPr txBox="1"/>
          <p:nvPr/>
        </p:nvSpPr>
        <p:spPr>
          <a:xfrm>
            <a:off x="558571" y="1768351"/>
            <a:ext cx="4546829" cy="4691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fr-FR" sz="160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Vous êtes </a:t>
            </a:r>
            <a:r>
              <a:rPr lang="fr-FR" sz="1600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un·e</a:t>
            </a:r>
            <a:r>
              <a:rPr lang="fr-FR" sz="160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professionnel·le</a:t>
            </a:r>
            <a:r>
              <a:rPr lang="fr-FR" sz="160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en </a:t>
            </a:r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contact avec </a:t>
            </a:r>
            <a:r>
              <a:rPr lang="fr-FR" sz="1600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des jeunes </a:t>
            </a:r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qui </a:t>
            </a:r>
            <a:r>
              <a:rPr lang="fr-FR" sz="160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s’interrogent parfois sur leur </a:t>
            </a:r>
            <a:r>
              <a:rPr lang="fr-FR" sz="1600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vie affective et sexuelle.</a:t>
            </a:r>
            <a:endParaRPr lang="fr-FR" sz="1600" b="1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sz="1600" b="1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sz="160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Ce kit a plusieurs objectifs :</a:t>
            </a:r>
            <a:endParaRPr lang="fr-FR" sz="1600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sz="1600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→ connaître le site</a:t>
            </a:r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, ses principales rubriques et fonctionnalités pour le </a:t>
            </a:r>
            <a:r>
              <a:rPr lang="fr-FR" sz="1600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promouvoir</a:t>
            </a:r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auprès </a:t>
            </a:r>
            <a:r>
              <a:rPr lang="fr-FR" sz="160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des jeunes.</a:t>
            </a:r>
            <a:endParaRPr lang="fr-FR" sz="1600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sz="160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→ vous permettre d’</a:t>
            </a:r>
            <a:r>
              <a:rPr lang="fr-FR" sz="1600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orienter </a:t>
            </a:r>
            <a:r>
              <a:rPr lang="fr-FR" sz="1600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les jeunes vers </a:t>
            </a:r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les</a:t>
            </a:r>
            <a:r>
              <a:rPr lang="fr-FR" sz="1600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professionnel·le·s</a:t>
            </a:r>
            <a:r>
              <a:rPr lang="fr-FR" sz="1600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compétent·e·s</a:t>
            </a:r>
            <a:r>
              <a:rPr lang="fr-FR" sz="1600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en fonction de leurs </a:t>
            </a:r>
            <a:r>
              <a:rPr lang="fr-FR" sz="160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besoins.</a:t>
            </a:r>
            <a:endParaRPr lang="fr-FR" sz="1600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sz="1600" b="1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Que contient-il ?</a:t>
            </a:r>
          </a:p>
          <a:p>
            <a:pPr algn="just"/>
            <a:r>
              <a:rPr lang="fr-FR" sz="160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→ Le communiqué de presse </a:t>
            </a:r>
            <a:r>
              <a:rPr lang="fr-FR" sz="160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du </a:t>
            </a:r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site</a:t>
            </a:r>
          </a:p>
          <a:p>
            <a:pPr algn="just"/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→ Un </a:t>
            </a:r>
            <a:r>
              <a:rPr lang="fr-FR" sz="1600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ppt</a:t>
            </a:r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de présentation (ci-après)</a:t>
            </a:r>
          </a:p>
          <a:p>
            <a:pPr algn="just"/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→ </a:t>
            </a:r>
            <a:r>
              <a:rPr lang="fr-FR" sz="160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Un </a:t>
            </a:r>
            <a:r>
              <a:rPr lang="fr-FR" sz="1600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ppt</a:t>
            </a:r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de présentation pour les jeunes</a:t>
            </a:r>
          </a:p>
          <a:p>
            <a:pPr algn="just"/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→ Un tutoriel vidéo pour faciliter votre navigation</a:t>
            </a:r>
          </a:p>
          <a:p>
            <a:pPr algn="just"/>
            <a:r>
              <a:rPr lang="fr-FR" sz="1600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→ Des supports à télécharger (affiches, </a:t>
            </a:r>
            <a:r>
              <a:rPr lang="fr-FR" sz="160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cartes d’information)</a:t>
            </a:r>
            <a:endParaRPr lang="fr-FR" sz="1600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AE7E002E-5E2A-B249-BAA1-2109C4796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19800" y="1295400"/>
            <a:ext cx="5811750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151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40DFE96E-9036-41B9-B81C-E9245D2B0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363200" y="228600"/>
            <a:ext cx="1346200" cy="13462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D08B239-23F8-43F6-9F6A-1A9CBFE8E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139" y="1676400"/>
            <a:ext cx="10591800" cy="4585871"/>
          </a:xfrm>
        </p:spPr>
        <p:txBody>
          <a:bodyPr/>
          <a:lstStyle/>
          <a:p>
            <a:pPr algn="just"/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En région Provence-Alpes-Côte d’Azur, les indicateurs de santé sexuelle sont considérés comme inquiétants.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sz="1000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 nombre de contaminations VIH est l’un des plus importants en France.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000" dirty="0" smtClean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46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% *des 15 à 17 ans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ont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eu recours à une contraception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d'urgence.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sz="1000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14,5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% * des jeunes de 15 à 29 ans qui ont eu un rapport au cours des 12 derniers mois, n'ont pas utilisé de préservatifs de manière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systématique.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sz="1000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Lieux de santé pour s’informer et s’orienter ne sont pas toujours connus ou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accessibles.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/>
            </a:r>
            <a:b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</a:b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C’est un enjeu de santé publique de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s’adapter aux usages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des jeunes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pour leur parler de prévention et de sexualités : </a:t>
            </a:r>
          </a:p>
          <a:p>
            <a:pPr algn="just"/>
            <a:endParaRPr lang="fr-FR" sz="1000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100 % des jeunes naviguent sur internet et sont présents sur les réseaux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sociaux,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sz="1000" dirty="0" smtClean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93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%  des 12-25 ans ont des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smartphones.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ABAAEA30-7DEF-4EC9-85CE-7CF8C5C68478}"/>
              </a:ext>
            </a:extLst>
          </p:cNvPr>
          <p:cNvSpPr/>
          <p:nvPr/>
        </p:nvSpPr>
        <p:spPr>
          <a:xfrm>
            <a:off x="479554" y="1154668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Roboto"/>
              </a:rPr>
              <a:t>…Pourquoi ce site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A961F460-0AA5-40B4-BBE0-E1BBA98AA03D}"/>
              </a:ext>
            </a:extLst>
          </p:cNvPr>
          <p:cNvSpPr/>
          <p:nvPr/>
        </p:nvSpPr>
        <p:spPr>
          <a:xfrm>
            <a:off x="785139" y="6120768"/>
            <a:ext cx="70459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fr-FR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*Source : Rapport sur les jeunes en PACA, Dispositif Régional d'Observation Sociale (DROS), janvier 2014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24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D08B239-23F8-43F6-9F6A-1A9CBFE8E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905000"/>
            <a:ext cx="10668001" cy="4431983"/>
          </a:xfrm>
        </p:spPr>
        <p:txBody>
          <a:bodyPr/>
          <a:lstStyle/>
          <a:p>
            <a:pPr algn="just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C’est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un site régional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, un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dispositif innovant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,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créé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en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partenariat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avec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un ensemble de structures engagées auprès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des jeunes : </a:t>
            </a:r>
          </a:p>
          <a:p>
            <a:pPr algn="just"/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→ un site coordonné par le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Planning familial 13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, avec le soutien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financier de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la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région Provence-Alpes-Côte d’Azur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l'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Agence Régionale de Santé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les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Départements des Bouches-du-Rhône, du Var et du Vaucluse </a:t>
            </a:r>
          </a:p>
          <a:p>
            <a:pPr lvl="1" algn="just"/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→ un site construit en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collaboration avec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18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acteurs*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 la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région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impliqués dans l’accueil des jeunes et/ou la thématique vie affective et sexuelle.</a:t>
            </a:r>
          </a:p>
          <a:p>
            <a:pPr algn="just"/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→ il a été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testé par les </a:t>
            </a:r>
            <a:r>
              <a:rPr lang="fr-FR" b="1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futur·e·s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b="1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utilisateurs·trice·s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avec l’appui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d’</a:t>
            </a:r>
            <a:r>
              <a:rPr lang="fr-FR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étudiant·e·s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,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missions locales et le Parlement Régional des Jeunes.</a:t>
            </a:r>
          </a:p>
          <a:p>
            <a:pPr algn="just"/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→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  <a:hlinkClick r:id="rId3"/>
              </a:rPr>
              <a:t>www.parlons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  <a:hlinkClick r:id="rId3"/>
              </a:rPr>
              <a:t>-sexualites.fr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s’inscrit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dans un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dispositif global d'écoute et d'information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qui regroupe le site,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 numéro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vert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contraception/IVG/sexualités et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 </a:t>
            </a:r>
            <a:r>
              <a:rPr lang="fr-FR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Pass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santé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jeunes.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C8326127-5509-44C5-A0F4-EFB2B3CD7FFC}"/>
              </a:ext>
            </a:extLst>
          </p:cNvPr>
          <p:cNvSpPr txBox="1"/>
          <p:nvPr/>
        </p:nvSpPr>
        <p:spPr>
          <a:xfrm>
            <a:off x="440418" y="138326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Roboto"/>
              </a:rPr>
              <a:t>…Comment est-il né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19743668-E826-4599-AAF4-43524ED4C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439400" y="428508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494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B485EBC2-A86F-4558-B046-45D2B351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05000"/>
            <a:ext cx="10591800" cy="3600986"/>
          </a:xfrm>
        </p:spPr>
        <p:txBody>
          <a:bodyPr/>
          <a:lstStyle/>
          <a:p>
            <a:pPr algn="just"/>
            <a:endParaRPr lang="fr-FR" dirty="0">
              <a:solidFill>
                <a:srgbClr val="7030A0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C’est un site adapté aux smartphones,</a:t>
            </a:r>
          </a:p>
          <a:p>
            <a:pPr algn="just"/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…destiné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aux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15-25 ans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 la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égion Provence-Alpes-Côte d’Azur.</a:t>
            </a:r>
            <a:endParaRPr lang="fr-FR" b="1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… pensé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pour les informer sur toutes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les questions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qu’ils se posent sur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leur sexualité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et leur vie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affective.</a:t>
            </a:r>
            <a:endParaRPr lang="fr-FR" b="1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…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f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aciliter les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échanges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anonymes, gratuits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et sans jugements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avec les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écoutantes du numéro vert IVG contraception sexualités,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grâce à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quatre modalités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de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contacts : tchat, mail, téléphone et rappel.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…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orienter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les jeunes vers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les  </a:t>
            </a:r>
            <a:r>
              <a:rPr lang="fr-FR" b="1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professionnel·le·s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compétent·e·s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grâce à une carte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interactive.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CCB2AB6F-54A7-4498-B4E4-1E5D4AF69E55}"/>
              </a:ext>
            </a:extLst>
          </p:cNvPr>
          <p:cNvSpPr/>
          <p:nvPr/>
        </p:nvSpPr>
        <p:spPr>
          <a:xfrm>
            <a:off x="533400" y="1383268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Roboto"/>
              </a:rPr>
              <a:t>…C’est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 </a:t>
            </a:r>
            <a:r>
              <a:rPr lang="fr-FR" b="1" dirty="0">
                <a:solidFill>
                  <a:schemeClr val="bg2"/>
                </a:solidFill>
                <a:latin typeface="Roboto"/>
              </a:rPr>
              <a:t>quoi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5B704EEE-B194-4D0B-88A8-32274C3DC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363200" y="24638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495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E6FB95E2-31A4-4DB1-8357-7DACE4CE2FB0}"/>
              </a:ext>
            </a:extLst>
          </p:cNvPr>
          <p:cNvSpPr txBox="1">
            <a:spLocks/>
          </p:cNvSpPr>
          <p:nvPr/>
        </p:nvSpPr>
        <p:spPr>
          <a:xfrm>
            <a:off x="1066800" y="1447800"/>
            <a:ext cx="6324600" cy="415498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kern="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  <a:hlinkClick r:id="rId2"/>
              </a:rPr>
              <a:t>www.parlons-sexualites.fr </a:t>
            </a:r>
            <a:r>
              <a:rPr lang="fr-FR" kern="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est un site accessible et pensé pour </a:t>
            </a:r>
            <a:r>
              <a:rPr lang="fr-FR" b="1" kern="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informer et orienter facilement le public jeune</a:t>
            </a:r>
          </a:p>
          <a:p>
            <a:pPr algn="just"/>
            <a:endParaRPr lang="fr-FR" kern="0" dirty="0" smtClean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kern="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Dès l’écran d’accueil, il est possible de : </a:t>
            </a:r>
          </a:p>
          <a:p>
            <a:pPr algn="just"/>
            <a:endParaRPr lang="fr-FR" kern="0" dirty="0" smtClean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kern="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Faire une recherche rapide par mot-clé </a:t>
            </a:r>
          </a:p>
          <a:p>
            <a:pPr marL="285750" indent="-285750" algn="just">
              <a:buFontTx/>
              <a:buChar char="-"/>
            </a:pPr>
            <a:endParaRPr lang="fr-FR" kern="0" dirty="0" smtClean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kern="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Prendre contact avec les écoutantes du Numéro vert IVG – contraception –sexualités</a:t>
            </a:r>
          </a:p>
          <a:p>
            <a:pPr marL="285750" indent="-285750" algn="just">
              <a:buFontTx/>
              <a:buChar char="-"/>
            </a:pPr>
            <a:endParaRPr lang="fr-FR" kern="0" dirty="0" smtClean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kern="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Cliquer sur le sommaire pour rechercher dans les articles</a:t>
            </a:r>
          </a:p>
          <a:p>
            <a:pPr algn="just"/>
            <a:endParaRPr lang="fr-FR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EE23946-93D2-4E0C-A468-C012557A2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29600" y="1447800"/>
            <a:ext cx="2438400" cy="4368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302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CCBD2118-5962-4437-9938-4B09B20F6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524000"/>
            <a:ext cx="6324600" cy="205440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  <a:hlinkClick r:id="rId2"/>
              </a:rPr>
              <a:t>www.parlons-sexualites.fr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a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un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sommaire intuitif,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rédigé simplement, pour trouver facilement l’information pertinente !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Pour trouver l’article qui nous intéresse, il suffit de cliquer sur le petit plus pour affiner sa recherche…</a:t>
            </a:r>
          </a:p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580EA41F-0D81-47D4-8108-DF04F399057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24800" y="1653035"/>
            <a:ext cx="2627969" cy="35728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64778DE-4E7B-4E63-9E59-D3A74A8F7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90600" y="3879679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066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6F0560EC-ECAD-4917-A9BF-933B53433DD3}"/>
              </a:ext>
            </a:extLst>
          </p:cNvPr>
          <p:cNvSpPr/>
          <p:nvPr/>
        </p:nvSpPr>
        <p:spPr>
          <a:xfrm>
            <a:off x="1035126" y="1078468"/>
            <a:ext cx="9023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Les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noms de rubriques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sont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imples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, les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sujets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sont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abordés sans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jugements.</a:t>
            </a:r>
            <a:r>
              <a:rPr lang="fr-FR" b="1" dirty="0" smtClean="0">
                <a:solidFill>
                  <a:schemeClr val="tx2"/>
                </a:solidFill>
                <a:latin typeface="Roboto"/>
              </a:rPr>
              <a:t> 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92CDA30D-DC16-4E8D-A559-D6667B63A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01411" y="1913623"/>
            <a:ext cx="2961189" cy="44028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5029A921-DF30-408C-944B-4AEAE84CD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41"/>
          <a:stretch/>
        </p:blipFill>
        <p:spPr>
          <a:xfrm>
            <a:off x="5943600" y="1913623"/>
            <a:ext cx="3043999" cy="44028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89016C6E-56F6-454E-ACEA-AA948B7F5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677400" y="480060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368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C4733218-7448-4E79-A01C-E411DE20A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914400"/>
            <a:ext cx="9525000" cy="553998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Les articles sont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rédigés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simplement pour être accessibles au plus grand nombre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et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validés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par des </a:t>
            </a:r>
            <a:r>
              <a:rPr lang="fr-FR" b="1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professionnel·le·s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de santé.</a:t>
            </a:r>
            <a:endParaRPr lang="fr-FR" dirty="0">
              <a:solidFill>
                <a:schemeClr val="tx2"/>
              </a:solidFill>
              <a:latin typeface="Roboto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1BB80B4B-55F4-4D1C-92C1-B5472DBDA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048001" y="1665269"/>
            <a:ext cx="5714999" cy="4815336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6822ABFF-DC92-4645-A958-F8238B1F2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601200" y="487680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4139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uleurs ParlonsSexualités">
      <a:dk1>
        <a:srgbClr val="000000"/>
      </a:dk1>
      <a:lt1>
        <a:srgbClr val="FFFFFF"/>
      </a:lt1>
      <a:dk2>
        <a:srgbClr val="2D308D"/>
      </a:dk2>
      <a:lt2>
        <a:srgbClr val="B12785"/>
      </a:lt2>
      <a:accent1>
        <a:srgbClr val="8BFED6"/>
      </a:accent1>
      <a:accent2>
        <a:srgbClr val="F460B4"/>
      </a:accent2>
      <a:accent3>
        <a:srgbClr val="2D308D"/>
      </a:accent3>
      <a:accent4>
        <a:srgbClr val="B12785"/>
      </a:accent4>
      <a:accent5>
        <a:srgbClr val="8BFED6"/>
      </a:accent5>
      <a:accent6>
        <a:srgbClr val="F460B4"/>
      </a:accent6>
      <a:hlink>
        <a:srgbClr val="B127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931</Words>
  <Application>Microsoft Office PowerPoint</Application>
  <PresentationFormat>Personnalisé</PresentationFormat>
  <Paragraphs>87</Paragraphs>
  <Slides>13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Office Theme</vt:lpstr>
      <vt:lpstr>Diapositive 1</vt:lpstr>
      <vt:lpstr>Un kit d’information sur le site www.parlons-sexualites.fr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as des questions  sur la sexualité ? Et si on en parlait ?</dc:title>
  <dc:creator>Ninotchka So</dc:creator>
  <cp:lastModifiedBy>V Charbonnier</cp:lastModifiedBy>
  <cp:revision>53</cp:revision>
  <dcterms:created xsi:type="dcterms:W3CDTF">2019-05-06T11:53:56Z</dcterms:created>
  <dcterms:modified xsi:type="dcterms:W3CDTF">2019-05-06T11:55:10Z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2019-04-18T00:00:00Z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2019-04-18T00:00:00Z</vt:filetime>
  </property>
</Properties>
</file>